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59" r:id="rId3"/>
    <p:sldId id="479" r:id="rId4"/>
    <p:sldId id="481" r:id="rId5"/>
    <p:sldId id="482" r:id="rId6"/>
    <p:sldId id="277" r:id="rId7"/>
    <p:sldId id="483" r:id="rId8"/>
    <p:sldId id="484" r:id="rId9"/>
    <p:sldId id="490" r:id="rId10"/>
    <p:sldId id="485" r:id="rId11"/>
    <p:sldId id="487" r:id="rId12"/>
    <p:sldId id="488" r:id="rId13"/>
    <p:sldId id="489" r:id="rId14"/>
    <p:sldId id="491" r:id="rId15"/>
    <p:sldId id="495" r:id="rId16"/>
    <p:sldId id="496" r:id="rId17"/>
    <p:sldId id="497" r:id="rId18"/>
    <p:sldId id="494" r:id="rId19"/>
    <p:sldId id="493" r:id="rId20"/>
    <p:sldId id="498" r:id="rId21"/>
    <p:sldId id="499" r:id="rId22"/>
    <p:sldId id="500" r:id="rId23"/>
    <p:sldId id="501" r:id="rId24"/>
    <p:sldId id="502" r:id="rId25"/>
    <p:sldId id="503" r:id="rId2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00FF"/>
    <a:srgbClr val="EA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1" autoAdjust="0"/>
    <p:restoredTop sz="86331" autoAdjust="0"/>
  </p:normalViewPr>
  <p:slideViewPr>
    <p:cSldViewPr>
      <p:cViewPr varScale="1">
        <p:scale>
          <a:sx n="71" d="100"/>
          <a:sy n="71" d="100"/>
        </p:scale>
        <p:origin x="706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5DA5527-8220-42B8-ACF3-24A1AB195A9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5A17DC7-5FA3-4B0E-8E6A-F6882B79CF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7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C77E45-76C1-48AC-8770-A01EE13E3D9C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6308B8D-8E1E-4C22-9F0A-246890166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98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analysis involves several key tasks: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Motion detection:</a:t>
            </a:r>
            <a:r>
              <a:rPr lang="en-US" dirty="0"/>
              <a:t> This is the initial step, where the system determines if there's any movement in a scene. Techniques like background subtraction (comparing the current frame to a static background model) or frame differencing (comparing consecutive frames) are commonly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 tracking:</a:t>
            </a:r>
            <a:r>
              <a:rPr lang="en-US" dirty="0"/>
              <a:t> Once motion is detected, the system tracks the moving object. Tracking algorithms use information about the object's motion to estimate its path and predict its future 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Trajectory analysis:</a:t>
            </a:r>
            <a:r>
              <a:rPr lang="en-US" dirty="0"/>
              <a:t> By analyzing the object's path, we can understand its motion patterns and behavior. Trajectory analysis helps reveal insights about the object's purpose or intent.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Video analytics (Activity recognition):</a:t>
            </a:r>
            <a:r>
              <a:rPr lang="en-US" dirty="0"/>
              <a:t> In complex scenarios, motion analysis can be used to recognize the actions performed by objects. This involves higher-level processing to interpret the motion patterns and classify them into meaningful activities.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0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F1D5867-5265-AFF0-3AF1-813067313F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DF496C8E-A95E-EA14-8DE9-7F09BDB703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3D200F41-4737-F251-7F28-B5F176746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5254715-317C-4F47-BD0F-390CCA61F57D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54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81" y="142852"/>
            <a:ext cx="10458451" cy="857256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715832" cy="53578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235E4-7E4F-4E21-B451-3954ADC1CD4B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8" y="71414"/>
            <a:ext cx="10733539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59" y="1285860"/>
            <a:ext cx="11715832" cy="550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0502" y="1071545"/>
            <a:ext cx="10733498" cy="1093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999" y="8872"/>
            <a:ext cx="1076657" cy="1096207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11622509" y="836712"/>
            <a:ext cx="5437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E4FF5167-E4CB-45F3-85CD-7EC8641D6DEE}" type="slidenum">
              <a:rPr lang="en-US" sz="2400" b="1">
                <a:solidFill>
                  <a:srgbClr val="FF0000"/>
                </a:solidFill>
              </a:rPr>
              <a:pPr/>
              <a:t>‹#›</a:t>
            </a:fld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Wingdings" pitchFamily="2" charset="2"/>
        <a:buChar char="v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</a:rPr>
              <a:t>Motion Analysis</a:t>
            </a:r>
            <a:endParaRPr lang="en-US" sz="6000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4176962" y="1311151"/>
            <a:ext cx="27831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Last updated: 8-5-24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5360" y="2695660"/>
            <a:ext cx="7128792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Solem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, J.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E., 2012. Programming Computer Vision with Python: Tools and algorithms for analyzing images. "O'Reilly Media, Inc.“ (Ch. 10).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Szeliski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R., Computer Vision - Algorithms and Applications, Springer, 2011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Ch. 7).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28806" y="5830844"/>
            <a:ext cx="184730" cy="523220"/>
          </a:xfrm>
          <a:prstGeom prst="rect">
            <a:avLst/>
          </a:prstGeom>
          <a:solidFill>
            <a:srgbClr val="00CC99">
              <a:lumMod val="75000"/>
            </a:srgb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052" name="Picture 4" descr="Motion Analysis: Is it for you?">
            <a:extLst>
              <a:ext uri="{FF2B5EF4-FFF2-40B4-BE49-F238E27FC236}">
                <a16:creationId xmlns:a16="http://schemas.microsoft.com/office/drawing/2014/main" id="{638D183C-C6E1-FDF8-BAEB-800F84C3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33079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20EB-F1B9-70A6-DD2F-2A4FBA2E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Lucas-Kanade (LK) Method (Contd.)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528C-E28F-688B-8EBD-0380D7A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Strengths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Efficiency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Typically faster because it calculates motion for each small window independently.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Robust in High-Texture Areas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Works well in areas with significant texture where local variations provide plenty of information for motion estimation.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Weaknesses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Limited by Aperture Problem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method can struggle in areas with uniform texture or at the edges of objects where the small window might not capture enough diverse information.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Not Suitable for Large Motions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Since it relies on small windows, large motions can exceed the window size, leading to inaccurate estimations.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0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A682-0E43-FC58-C4BC-6F9159E8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region (bad)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2AE51-14B1-5C6D-7360-9843F6D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042"/>
          <a:stretch/>
        </p:blipFill>
        <p:spPr>
          <a:xfrm>
            <a:off x="1718239" y="2348664"/>
            <a:ext cx="9205758" cy="42505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EED31-E8C2-F867-A336-235A46775A4A}"/>
              </a:ext>
            </a:extLst>
          </p:cNvPr>
          <p:cNvSpPr txBox="1"/>
          <p:nvPr/>
        </p:nvSpPr>
        <p:spPr>
          <a:xfrm>
            <a:off x="407368" y="1412776"/>
            <a:ext cx="11593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large gradients in the regions. Optical flow cannot be computed reliably.</a:t>
            </a:r>
          </a:p>
        </p:txBody>
      </p:sp>
    </p:spTree>
    <p:extLst>
      <p:ext uri="{BB962C8B-B14F-4D97-AF65-F5344CB8AC3E}">
        <p14:creationId xmlns:p14="http://schemas.microsoft.com/office/powerpoint/2010/main" val="174198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2BC2-DFC3-C23F-1B19-344088D1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(bad)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F7E30-0A43-C822-5BB6-C33C34A4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621" y="2391626"/>
            <a:ext cx="9426757" cy="41989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19DB5-47DA-14D9-18EF-D5825E38725E}"/>
              </a:ext>
            </a:extLst>
          </p:cNvPr>
          <p:cNvSpPr txBox="1"/>
          <p:nvPr/>
        </p:nvSpPr>
        <p:spPr>
          <a:xfrm>
            <a:off x="407368" y="1412776"/>
            <a:ext cx="115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Prominent gradient in one direction only (remember the aperture problem). Optical flow cannot be computed reliably. </a:t>
            </a:r>
          </a:p>
        </p:txBody>
      </p:sp>
    </p:spTree>
    <p:extLst>
      <p:ext uri="{BB962C8B-B14F-4D97-AF65-F5344CB8AC3E}">
        <p14:creationId xmlns:p14="http://schemas.microsoft.com/office/powerpoint/2010/main" val="296552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952F-1E80-3E28-0169-71A53F66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Textured Regions (Good)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7DD58-D219-7BE8-F476-24E962B1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686" y="2038328"/>
            <a:ext cx="9213378" cy="41989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D418B-6BCB-4D4E-C105-8384F133C026}"/>
              </a:ext>
            </a:extLst>
          </p:cNvPr>
          <p:cNvSpPr txBox="1"/>
          <p:nvPr/>
        </p:nvSpPr>
        <p:spPr>
          <a:xfrm>
            <a:off x="407368" y="1412776"/>
            <a:ext cx="11593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Large and diverse gradient magnitudes. Can reliably compute optical flow.</a:t>
            </a:r>
          </a:p>
        </p:txBody>
      </p:sp>
    </p:spTree>
    <p:extLst>
      <p:ext uri="{BB962C8B-B14F-4D97-AF65-F5344CB8AC3E}">
        <p14:creationId xmlns:p14="http://schemas.microsoft.com/office/powerpoint/2010/main" val="68654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47E3-6648-F613-74E7-40BD53D7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812F-6E86-03A9-3050-AA5D2F8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is another way to calculate optical flow. 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Developed by Horn and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1981. 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Unlike the Lucas-Kanade method, which looks at small regions, 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computes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motion for every pixel in the image.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uses a global smoothness constraint to ensure the motion is smooth across the entire image, minimizing sudden changes in motion.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0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47E3-6648-F613-74E7-40BD53D7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Understanding the Global Smoothness Constraint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812F-6E86-03A9-3050-AA5D2F8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Principle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smoothness constraint in 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is based on the idea that in most real-world scenarios, objects move in a relatively smooth and consistent manner.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motion of neighboring pixels is typically correlated unless there is a boundary between different objects or other significant discontinuities.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0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47E3-6648-F613-74E7-40BD53D7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Understanding the Global Smoothness Constraint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812F-6E86-03A9-3050-AA5D2F8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Mathematical Formulation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minimizes a global energy functional that includes two terms:</a:t>
            </a:r>
          </a:p>
          <a:p>
            <a:pPr lvl="1" algn="l">
              <a:buFont typeface="+mj-lt"/>
              <a:buAutoNum type="arabicPeriod"/>
            </a:pPr>
            <a:r>
              <a:rPr lang="en-US" sz="3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Term</a:t>
            </a:r>
            <a:r>
              <a:rPr lang="en-US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Encourages the flow vectors to be consistent with the image brightness constancy assumption (similar brightness between corresponding pixels across frames).</a:t>
            </a:r>
          </a:p>
          <a:p>
            <a:pPr lvl="1" algn="l">
              <a:buFont typeface="+mj-lt"/>
              <a:buAutoNum type="arabicPeriod"/>
            </a:pPr>
            <a:r>
              <a:rPr lang="en-US" sz="3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Smoothness Term</a:t>
            </a:r>
            <a:r>
              <a:rPr lang="en-US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Penalizes variations in flow vectors between adjacent pixels, promoting smooth changes in the flow field across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74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C5BD-353B-489D-425F-1C2BAF8D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Understanding the Global Smoothness Constraint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DDEB1-1640-03DC-3A4D-81E77626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energy functional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𝐸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is given by:</a:t>
            </a:r>
          </a:p>
          <a:p>
            <a:pPr algn="l"/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</a:b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KaTeX_Main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where: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𝑢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𝑣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are the horizontal and vertical components of the optical flow.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𝐼</a:t>
            </a:r>
            <a:r>
              <a:rPr lang="en-US" sz="2800" b="0" i="0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𝑥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𝐼</a:t>
            </a:r>
            <a:r>
              <a:rPr lang="en-US" sz="2800" b="0" i="0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𝑦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and 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𝐼</a:t>
            </a:r>
            <a:r>
              <a:rPr lang="en-US" sz="2800" b="0" i="0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𝑡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are the spatial and temporal derivatives of the image brightness.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𝛼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is a regularization parameter that controls the influence of the smoothness term relative to the data term.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∣∇𝑢∣</a:t>
            </a:r>
            <a:r>
              <a:rPr lang="en-US" sz="2800" b="0" i="0" baseline="30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2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+∣∇𝑣∣</a:t>
            </a:r>
            <a:r>
              <a:rPr lang="en-US" sz="2800" b="0" i="0" baseline="30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2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 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represents the square of the gradients of the flow components, enforcing the smoothness.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BC8B4-C430-287A-A01D-364F7CC4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1" y="1916832"/>
            <a:ext cx="956821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47E3-6648-F613-74E7-40BD53D7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8" y="71414"/>
            <a:ext cx="11378150" cy="92869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Method: Mathematical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812F-6E86-03A9-3050-AA5D2F8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Iterative Solution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uses an iterative approach to minimize the objective function.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KaTeX_Main"/>
            </a:endParaRP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It updates the flow estimates in each iteration using the image gradients. </a:t>
            </a:r>
          </a:p>
        </p:txBody>
      </p:sp>
    </p:spTree>
    <p:extLst>
      <p:ext uri="{BB962C8B-B14F-4D97-AF65-F5344CB8AC3E}">
        <p14:creationId xmlns:p14="http://schemas.microsoft.com/office/powerpoint/2010/main" val="353569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9035-A626-B837-7CFA-FEC742E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Example: Smooth Flow in a Cloudy Sky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74CD-2B09-6DC0-C17B-66567AD8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Scenario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Imagine a video sequence capturing the movement of clouds in the sky. The motion of the clouds is generally smooth and gradual, without abrupt changes in velocity or direction.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 will see how optical flow estimation using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is expected to work in this scenario. </a:t>
            </a:r>
          </a:p>
        </p:txBody>
      </p:sp>
    </p:spTree>
    <p:extLst>
      <p:ext uri="{BB962C8B-B14F-4D97-AF65-F5344CB8AC3E}">
        <p14:creationId xmlns:p14="http://schemas.microsoft.com/office/powerpoint/2010/main" val="6249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58" y="1412776"/>
            <a:ext cx="10733539" cy="53114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is a critical area in computer vision that deals with extracting information about moving objects from image sequences.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By analyzing how pixels change over time, we can gain valuable insights into the movement of objects in a scene. This information has numerous applications in various fields, including robotics, surveillance, and human-computer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14232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9035-A626-B837-7CFA-FEC742E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Example: Smooth Flow in a Cloudy Sky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74CD-2B09-6DC0-C17B-66567AD8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Application of the 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Collection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sequence involves multiple frames where clouds move slowly across the sky.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Optical Flow Estimation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Applying the Horn-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 to this scenario would involve calculating the motion vectors that describe the movement of each pixel from one frame to the next.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Smoothness Constraint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smoothness constraint plays a crucial role here. Since clouds are fluid and have a gradual, coherent movement, the flow vectors of neighboring pixels should not differ dramatically. The method, therefore, promotes a uniformly flowing motion field across the entire sky.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9035-A626-B837-7CFA-FEC742E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Example: Smooth Flow in a Cloudy Sky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74CD-2B09-6DC0-C17B-66567AD8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Outcome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resulting optical flow vectors would show a gentle, continuous motion without sharp breaks, except perhaps at the edges of the frame or where different cloud formations meet.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flow field would visually represent the slow and steady drift of the clouds, with all vectors pointing in the general direction of the movement and having similar magnitudes.</a:t>
            </a:r>
          </a:p>
        </p:txBody>
      </p:sp>
    </p:spTree>
    <p:extLst>
      <p:ext uri="{BB962C8B-B14F-4D97-AF65-F5344CB8AC3E}">
        <p14:creationId xmlns:p14="http://schemas.microsoft.com/office/powerpoint/2010/main" val="103083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9035-A626-B837-7CFA-FEC742E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Example: Smooth Flow in a Cloudy Sky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74CD-2B09-6DC0-C17B-66567AD8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/>
            <a:r>
              <a:rPr lang="en-US" b="1" dirty="0"/>
              <a:t>Summary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example highlights how the global smoothness constraint ensures that the optical flow is realistic and reflects the actual physical behavior of the scene being analyzed.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It avoids unrealistic jumps in flow vectors between adjacent pixels, which would not correspond to the true nature of the clouds' movement. </a:t>
            </a:r>
          </a:p>
        </p:txBody>
      </p:sp>
    </p:spTree>
    <p:extLst>
      <p:ext uri="{BB962C8B-B14F-4D97-AF65-F5344CB8AC3E}">
        <p14:creationId xmlns:p14="http://schemas.microsoft.com/office/powerpoint/2010/main" val="289546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7DEF-151D-5C49-7680-7B029C0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LK and HS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8FA2-ACEE-69C1-89AA-CA72A534B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Method:</a:t>
            </a:r>
            <a:r>
              <a:rPr lang="en-US" dirty="0"/>
              <a:t> Computes a dense optical flow field, estimating motion for every pixel in the image.</a:t>
            </a:r>
          </a:p>
          <a:p>
            <a:r>
              <a:rPr lang="en-US" b="1" dirty="0"/>
              <a:t>Lucas-Kanade Method: </a:t>
            </a:r>
            <a:r>
              <a:rPr lang="en-US" dirty="0"/>
              <a:t>Uses a small window of pixels to approximate motion, focusing on tracking specific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5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7DEF-151D-5C49-7680-7B029C0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LK and HS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8FA2-ACEE-69C1-89AA-CA72A534B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Advantages of 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</a:t>
            </a:r>
            <a:endParaRPr lang="en-US" b="1" dirty="0"/>
          </a:p>
          <a:p>
            <a:pPr lvl="1"/>
            <a:r>
              <a:rPr lang="en-US" b="1" dirty="0"/>
              <a:t>Dense Flow Field: </a:t>
            </a:r>
            <a:r>
              <a:rPr lang="en-US" dirty="0"/>
              <a:t>Provides motion estimates for every pixel.</a:t>
            </a:r>
          </a:p>
          <a:p>
            <a:pPr lvl="1"/>
            <a:r>
              <a:rPr lang="en-US" b="1" dirty="0"/>
              <a:t>Global Consistency: </a:t>
            </a:r>
            <a:r>
              <a:rPr lang="en-US" dirty="0"/>
              <a:t>Ensures smooth motion across the entire image.</a:t>
            </a:r>
          </a:p>
          <a:p>
            <a:pPr lvl="1"/>
            <a:r>
              <a:rPr lang="en-US" b="1" dirty="0"/>
              <a:t>Better for Large Displacements: </a:t>
            </a:r>
            <a:r>
              <a:rPr lang="en-US" dirty="0"/>
              <a:t>Can handle larger movements effectively due to its global approach.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Disadvantages of 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</a:t>
            </a:r>
            <a:endParaRPr lang="en-US" b="1" dirty="0"/>
          </a:p>
          <a:p>
            <a:pPr lvl="1"/>
            <a:r>
              <a:rPr lang="en-US" b="1" dirty="0"/>
              <a:t>Computationally Intensive: </a:t>
            </a:r>
            <a:r>
              <a:rPr lang="en-US" dirty="0"/>
              <a:t>Requires more computation due to its dense field estimation.</a:t>
            </a:r>
          </a:p>
          <a:p>
            <a:pPr lvl="1"/>
            <a:r>
              <a:rPr lang="en-US" b="1" dirty="0"/>
              <a:t>Sensitive to Noise: </a:t>
            </a:r>
            <a:r>
              <a:rPr lang="en-US" dirty="0"/>
              <a:t>Can be affected by noise in the image.</a:t>
            </a:r>
          </a:p>
          <a:p>
            <a:pPr lvl="1"/>
            <a:r>
              <a:rPr lang="en-US" b="1" dirty="0"/>
              <a:t>Requires Smoothness Assumption: </a:t>
            </a:r>
            <a:r>
              <a:rPr lang="en-US" dirty="0"/>
              <a:t>Assumes that the motion is smooth across the image, which may not always be true.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3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7DEF-151D-5C49-7680-7B029C0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LK and HS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8FA2-ACEE-69C1-89AA-CA72A534B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Advantages of Lucas-Kanade Method</a:t>
            </a:r>
            <a:endParaRPr lang="en-US" b="1" dirty="0"/>
          </a:p>
          <a:p>
            <a:pPr lvl="1"/>
            <a:r>
              <a:rPr lang="en-US" b="1" dirty="0"/>
              <a:t>Less Computationally Demanding:</a:t>
            </a:r>
            <a:r>
              <a:rPr lang="en-US" dirty="0"/>
              <a:t> Focuses on small windows of pixels, making it faster.</a:t>
            </a:r>
          </a:p>
          <a:p>
            <a:pPr lvl="1"/>
            <a:r>
              <a:rPr lang="en-US" b="1" dirty="0"/>
              <a:t>Robust to Noise: </a:t>
            </a:r>
            <a:r>
              <a:rPr lang="en-US" dirty="0"/>
              <a:t>More robust to noise due to its local approach.</a:t>
            </a:r>
          </a:p>
          <a:p>
            <a:pPr lvl="1"/>
            <a:r>
              <a:rPr lang="en-US" b="1" dirty="0"/>
              <a:t>Good for Small Displacements: </a:t>
            </a:r>
            <a:r>
              <a:rPr lang="en-US" dirty="0"/>
              <a:t>Effective for tracking small, local movements.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Disadvantages of Lucas-Kanade Method</a:t>
            </a:r>
            <a:endParaRPr lang="en-US" b="1" dirty="0"/>
          </a:p>
          <a:p>
            <a:pPr lvl="1"/>
            <a:r>
              <a:rPr lang="en-US" b="1" dirty="0"/>
              <a:t>Sparse Flow Field: </a:t>
            </a:r>
            <a:r>
              <a:rPr lang="en-US" dirty="0"/>
              <a:t>Only provides motion estimates for specific points.</a:t>
            </a:r>
          </a:p>
          <a:p>
            <a:pPr lvl="1"/>
            <a:r>
              <a:rPr lang="en-US" b="1" dirty="0"/>
              <a:t>Local Consistency:</a:t>
            </a:r>
            <a:r>
              <a:rPr lang="en-US" dirty="0"/>
              <a:t> Does not ensure global consistency, which can lead to inaccuracies in large displacement scenarios.</a:t>
            </a:r>
          </a:p>
          <a:p>
            <a:pPr lvl="1"/>
            <a:r>
              <a:rPr lang="en-US" b="1" dirty="0"/>
              <a:t>Assumes Small Movements: </a:t>
            </a:r>
            <a:r>
              <a:rPr lang="en-US" dirty="0"/>
              <a:t>Assumes that the movement of points is small, which may not be true in all cases.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4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 – Key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58" y="1412776"/>
            <a:ext cx="10733539" cy="53114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Motion detection: </a:t>
            </a:r>
            <a:r>
              <a:rPr lang="en-US" sz="2400" dirty="0"/>
              <a:t>Identifying the presence of motion in a scene. This is often the first step in motion analysis and can be achieved through various techniques like background subtraction or frame differencing.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Object tracking: </a:t>
            </a:r>
            <a:r>
              <a:rPr lang="en-US" sz="2400" dirty="0"/>
              <a:t>Following the movement of an object over time. Tracking algorithms use motion information to estimate the object's trajectory and predict its future location.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Trajectory analysis: </a:t>
            </a:r>
            <a:r>
              <a:rPr lang="en-US" sz="2400" dirty="0"/>
              <a:t>Understanding the path an object takes in a scene. Trajectory analysis can reveal information about the object's motion patterns and behavior.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Video analytics: </a:t>
            </a:r>
            <a:r>
              <a:rPr lang="en-US" sz="2400" dirty="0"/>
              <a:t>Classifying the actions performed by objects in a scene. This involves recognizing complex motions and interpreting their meaning in the context of the scene. </a:t>
            </a:r>
          </a:p>
        </p:txBody>
      </p:sp>
    </p:spTree>
    <p:extLst>
      <p:ext uri="{BB962C8B-B14F-4D97-AF65-F5344CB8AC3E}">
        <p14:creationId xmlns:p14="http://schemas.microsoft.com/office/powerpoint/2010/main" val="171246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EC8-6712-02CF-824B-B6D76934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Optical Flow for Motion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F4AA-019F-D0C2-1F6B-C1E659AB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Optical flow is the pattern of apparent motion of objects, surfaces, and edges in a visual scene caused by the relative motion between an observer and the scene.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Optical flow helps us understand how objects in a video move.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Applications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Motion detection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Video compression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Object tracking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6085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D927-262C-A348-7FB1-1285E291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Concepts in Optical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5435-46D1-4FC2-D026-6E4AD7E8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Motion Vectors:</a:t>
            </a:r>
            <a:r>
              <a:rPr lang="en-US" dirty="0"/>
              <a:t> Indicate the direction and speed of object movement.</a:t>
            </a:r>
          </a:p>
          <a:p>
            <a:r>
              <a:rPr lang="en-US" dirty="0"/>
              <a:t>	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When we talk about optical flow, we focus on motion vectors, which are like arrows showing the direction and speed of movement. </a:t>
            </a:r>
            <a:endParaRPr lang="en-US" dirty="0"/>
          </a:p>
          <a:p>
            <a:r>
              <a:rPr lang="en-US" b="1" dirty="0"/>
              <a:t>Brightness Constancy: </a:t>
            </a:r>
            <a:r>
              <a:rPr lang="en-US" dirty="0"/>
              <a:t>Assumes that the brightness of a point in an image remains constant over time.</a:t>
            </a:r>
          </a:p>
          <a:p>
            <a:r>
              <a:rPr lang="en-US" b="1" dirty="0"/>
              <a:t>Spatial and Temporal Smoothness: </a:t>
            </a:r>
            <a:r>
              <a:rPr lang="en-US" dirty="0"/>
              <a:t>Assumes smooth changes in motion over space and time.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E616C-9AE8-0509-E284-86787E39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5214154"/>
            <a:ext cx="5906324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38D6FAC0-4E1E-9B93-1436-B058B315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23720" r="24219" b="9248"/>
          <a:stretch>
            <a:fillRect/>
          </a:stretch>
        </p:blipFill>
        <p:spPr bwMode="auto">
          <a:xfrm>
            <a:off x="1219200" y="1143000"/>
            <a:ext cx="517683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A18C0D-C4CD-9F0E-3DD9-C6F74F04985E}"/>
              </a:ext>
            </a:extLst>
          </p:cNvPr>
          <p:cNvSpPr txBox="1">
            <a:spLocks/>
          </p:cNvSpPr>
          <p:nvPr/>
        </p:nvSpPr>
        <p:spPr>
          <a:xfrm>
            <a:off x="-312712" y="152400"/>
            <a:ext cx="10980712" cy="114300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+mj-lt"/>
                <a:ea typeface="+mj-ea"/>
                <a:cs typeface="+mj-cs"/>
              </a:rPr>
              <a:t>Example using optical flow: recognizing facial expressions</a:t>
            </a:r>
          </a:p>
        </p:txBody>
      </p:sp>
      <p:sp>
        <p:nvSpPr>
          <p:cNvPr id="34820" name="TextBox 8">
            <a:extLst>
              <a:ext uri="{FF2B5EF4-FFF2-40B4-BE49-F238E27FC236}">
                <a16:creationId xmlns:a16="http://schemas.microsoft.com/office/drawing/2014/main" id="{84BDCACD-DB61-CDAD-E1E3-D0BE83116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146800"/>
            <a:ext cx="5105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Recognizing Human Facial Expression (1994)</a:t>
            </a:r>
          </a:p>
          <a:p>
            <a:r>
              <a:rPr lang="en-US" altLang="en-US" sz="2000"/>
              <a:t>by Yaser Yacoob, Larry S. Davis </a:t>
            </a:r>
          </a:p>
          <a:p>
            <a:endParaRPr lang="en-US" altLang="en-US" sz="20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52CC226-F396-8B89-D0D9-024936FB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20485" r="34375" b="2965"/>
          <a:stretch>
            <a:fillRect/>
          </a:stretch>
        </p:blipFill>
        <p:spPr bwMode="auto">
          <a:xfrm>
            <a:off x="6781800" y="1371600"/>
            <a:ext cx="2819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3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15A4-4673-506A-5406-4DD80A73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Methods for Calculating Optical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BAEE3-3388-E32A-8B1E-820E9021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Differential Methods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Lucas-Kanade (LK) Method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Uses a small window of pixels to approximate motion.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Horn-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Schunck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Introduces a global smoothness term to minimize motion discontinuities.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Feature-Based Methods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Track specific features like corners and edges across frames.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7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5A21-16B0-1D43-F2B5-F65694E1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Lucas-Kanade (LK)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AF0A2-7C94-B768-DF85-67915083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9" y="1285860"/>
            <a:ext cx="6337589" cy="550072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LK method uses a small window of pixels to approximate motion.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Assumptions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This approach assumes that all pixels within the window will have similar motion.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Small displacement of image points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Constant brightness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7150" indent="0" algn="l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32A6F-EFA2-18F6-0AFB-CD65C98C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26" y="1311455"/>
            <a:ext cx="4193794" cy="266163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4D79013-6FA8-F36D-E297-9BA92B73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422" y="4047093"/>
            <a:ext cx="5398777" cy="24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5A21-16B0-1D43-F2B5-F65694E1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Lucas-Kanade (LK)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AF0A2-7C94-B768-DF85-67915083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9" y="1285860"/>
            <a:ext cx="11715832" cy="3439284"/>
          </a:xfrm>
        </p:spPr>
        <p:txBody>
          <a:bodyPr/>
          <a:lstStyle/>
          <a:p>
            <a:pPr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Equation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Solves for motion using image gradients.</a:t>
            </a:r>
          </a:p>
          <a:p>
            <a:pPr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equation it uses involves image gradients, which measure how the brightness of the image changes in different directions.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3DD25-2310-E11D-2749-E683CA2F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27" y="2132856"/>
            <a:ext cx="1127301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8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37119</TotalTime>
  <Words>1725</Words>
  <Application>Microsoft Office PowerPoint</Application>
  <PresentationFormat>Widescreen</PresentationFormat>
  <Paragraphs>131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KaTeX_Main</vt:lpstr>
      <vt:lpstr>KaTeX_Math</vt:lpstr>
      <vt:lpstr>Söhne</vt:lpstr>
      <vt:lpstr>Times New Roman</vt:lpstr>
      <vt:lpstr>Wingdings</vt:lpstr>
      <vt:lpstr>Office Theme</vt:lpstr>
      <vt:lpstr>Motion Analysis</vt:lpstr>
      <vt:lpstr>Motion Analysis</vt:lpstr>
      <vt:lpstr>Motion Analysis – Key Tasks</vt:lpstr>
      <vt:lpstr>Optical Flow for Motion detection</vt:lpstr>
      <vt:lpstr>Key Concepts in Optical Flow</vt:lpstr>
      <vt:lpstr>PowerPoint Presentation</vt:lpstr>
      <vt:lpstr>Methods for Calculating Optical Flow</vt:lpstr>
      <vt:lpstr>Lucas-Kanade (LK) Method</vt:lpstr>
      <vt:lpstr>Lucas-Kanade (LK) Method</vt:lpstr>
      <vt:lpstr>Lucas-Kanade (LK) Method (Contd.)</vt:lpstr>
      <vt:lpstr>Smooth region (bad)</vt:lpstr>
      <vt:lpstr>Edges (bad)</vt:lpstr>
      <vt:lpstr>Textured Regions (Good)</vt:lpstr>
      <vt:lpstr>The Horn-Schunck Method</vt:lpstr>
      <vt:lpstr>Understanding the Global Smoothness Constraint</vt:lpstr>
      <vt:lpstr>Understanding the Global Smoothness Constraint</vt:lpstr>
      <vt:lpstr>Understanding the Global Smoothness Constraint</vt:lpstr>
      <vt:lpstr>Horn-Schunck Method: Mathematical Formulation</vt:lpstr>
      <vt:lpstr>Example: Smooth Flow in a Cloudy Sky</vt:lpstr>
      <vt:lpstr>Example: Smooth Flow in a Cloudy Sky</vt:lpstr>
      <vt:lpstr>Example: Smooth Flow in a Cloudy Sky</vt:lpstr>
      <vt:lpstr>Example: Smooth Flow in a Cloudy Sky</vt:lpstr>
      <vt:lpstr>Comparing the LK and HS methods</vt:lpstr>
      <vt:lpstr>Comparing the LK and HS methods</vt:lpstr>
      <vt:lpstr>Comparing the LK and HS methods</vt:lpstr>
    </vt:vector>
  </TitlesOfParts>
  <Company>FAST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zulfiqar.habib</dc:creator>
  <cp:lastModifiedBy>Dr. Muhammad Aksam Iftikhar</cp:lastModifiedBy>
  <cp:revision>372</cp:revision>
  <cp:lastPrinted>2017-12-03T09:55:06Z</cp:lastPrinted>
  <dcterms:created xsi:type="dcterms:W3CDTF">2009-08-01T06:17:21Z</dcterms:created>
  <dcterms:modified xsi:type="dcterms:W3CDTF">2024-05-20T03:44:54Z</dcterms:modified>
</cp:coreProperties>
</file>